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1" r:id="rId2"/>
    <p:sldId id="259" r:id="rId3"/>
    <p:sldId id="263" r:id="rId4"/>
    <p:sldId id="264" r:id="rId5"/>
    <p:sldId id="267" r:id="rId6"/>
    <p:sldId id="274" r:id="rId7"/>
    <p:sldId id="268"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4698"/>
    <a:srgbClr val="008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77907" autoAdjust="0"/>
  </p:normalViewPr>
  <p:slideViewPr>
    <p:cSldViewPr snapToGrid="0">
      <p:cViewPr varScale="1">
        <p:scale>
          <a:sx n="71" d="100"/>
          <a:sy n="71" d="100"/>
        </p:scale>
        <p:origin x="749" y="6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AF187-4864-4B87-8117-9AB34039501D}"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A7255-6C7D-4B0F-88E4-81F231FABF6A}" type="slidenum">
              <a:rPr lang="en-US" smtClean="0"/>
              <a:t>‹#›</a:t>
            </a:fld>
            <a:endParaRPr lang="en-US"/>
          </a:p>
        </p:txBody>
      </p:sp>
    </p:spTree>
    <p:extLst>
      <p:ext uri="{BB962C8B-B14F-4D97-AF65-F5344CB8AC3E}">
        <p14:creationId xmlns:p14="http://schemas.microsoft.com/office/powerpoint/2010/main" val="180218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forecast.weather.gov/MapClick.php"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tgftp.nws.noaa.gov/data/observations/metar/cycles" TargetMode="External"/><Relationship Id="rId4" Type="http://schemas.openxmlformats.org/officeDocument/2006/relationships/hyperlink" Target="http://radar.weather.gov/ridge/RadarIm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orecast.weather.gov/MapClick.php"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tgftp.nws.noaa.gov/data/observations/metar/cycles" TargetMode="External"/><Relationship Id="rId4" Type="http://schemas.openxmlformats.org/officeDocument/2006/relationships/hyperlink" Target="http://radar.weather.gov/ridge/RadarIm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idesandcurrents.noaa.gov/faq2.html#65"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tidesandcurrents.noaa.gov/noaacurrents/Regions" TargetMode="External"/><Relationship Id="rId5" Type="http://schemas.openxmlformats.org/officeDocument/2006/relationships/hyperlink" Target="https://tidesandcurrents.noaa.gov/tide_predictions.html_" TargetMode="External"/><Relationship Id="rId4" Type="http://schemas.openxmlformats.org/officeDocument/2006/relationships/hyperlink" Target="https://tidesandcurrents.noaa.go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1</a:t>
            </a:fld>
            <a:endParaRPr lang="en-US"/>
          </a:p>
        </p:txBody>
      </p:sp>
    </p:spTree>
    <p:extLst>
      <p:ext uri="{BB962C8B-B14F-4D97-AF65-F5344CB8AC3E}">
        <p14:creationId xmlns:p14="http://schemas.microsoft.com/office/powerpoint/2010/main" val="344854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17bc8fa8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17bc8fa8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Coastal Explorer</a:t>
            </a:r>
            <a:r>
              <a:rPr lang="en"/>
              <a:t> is a PC-based charting and navigation software for recreational boaters, which provide the ability to both plan and navigate a voyage  It provides compatibility with both NOAA ENCs and ENCs.</a:t>
            </a:r>
            <a:endParaRPr/>
          </a:p>
          <a:p>
            <a:pPr marL="0" lvl="0" indent="0" algn="l" rtl="0">
              <a:spcBef>
                <a:spcPts val="0"/>
              </a:spcBef>
              <a:spcAft>
                <a:spcPts val="0"/>
              </a:spcAft>
              <a:buNone/>
            </a:pPr>
            <a:endParaRPr/>
          </a:p>
          <a:p>
            <a:pPr marL="0" lvl="0" indent="0" algn="l" rtl="0">
              <a:spcBef>
                <a:spcPts val="0"/>
              </a:spcBef>
              <a:spcAft>
                <a:spcPts val="0"/>
              </a:spcAft>
              <a:buNone/>
            </a:pPr>
            <a:r>
              <a:rPr lang="en" b="1"/>
              <a:t>Rose Point ECS </a:t>
            </a:r>
            <a:r>
              <a:rPr lang="en"/>
              <a:t>is also a PC-based software package and is the primary navigation software used by inland vessels in the United States.</a:t>
            </a:r>
            <a:endParaRPr/>
          </a:p>
        </p:txBody>
      </p:sp>
    </p:spTree>
    <p:extLst>
      <p:ext uri="{BB962C8B-B14F-4D97-AF65-F5344CB8AC3E}">
        <p14:creationId xmlns:p14="http://schemas.microsoft.com/office/powerpoint/2010/main" val="38220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a5a5a9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a5a5a9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Recently, an proof-of-concept effort has been underway to utilize Rose Point as a emergency backup to paper charts on the a NOAA ship.  Rose Point was purchased and installed on a waterproof, ruggedized tablet with 15 hours of battery life.  The idea is that during an abandon ship or other emergency situation, the tablets, which have been kept updated with the latest chart updates, could be used instead of paper charts.  Rose Point was chosen for ease of use and to enable standardization within the fleet.</a:t>
            </a:r>
            <a:endParaRPr/>
          </a:p>
        </p:txBody>
      </p:sp>
    </p:spTree>
    <p:extLst>
      <p:ext uri="{BB962C8B-B14F-4D97-AF65-F5344CB8AC3E}">
        <p14:creationId xmlns:p14="http://schemas.microsoft.com/office/powerpoint/2010/main" val="369071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a5a5a9bd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a5a5a9bd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relationship with Rose Point on CSB started back in 2013 or 2014, when a proof-of-concept project was conducted onboard the NOAA Ship Ferdinand Hassler.  During this project, transit to and from the working grounds were logged attributes, such as depth, time, ad position were able to be parsed out of the log file.  Based on this success and the need for data to populate the nascent DCDB at NCEI, NOAA contacted Rose Point about building out a volunteer CSB solution.  NOAA worked with Rose Point to develop metadata and data transfer standards.  Rose Point implemented a trial system in the Rose Point Labs, where users to volunteer to submit their data and they worked out a system to push the data o the DCDB in Boulder, CO.  It worked so well that Rose Point ended up implementing this functionality as a regular feature of their software.  Since then, millions of data points have been submitted.</a:t>
            </a:r>
            <a:endParaRPr/>
          </a:p>
          <a:p>
            <a:pPr marL="0" lvl="0" indent="0" algn="l" rtl="0">
              <a:spcBef>
                <a:spcPts val="0"/>
              </a:spcBef>
              <a:spcAft>
                <a:spcPts val="0"/>
              </a:spcAft>
              <a:buNone/>
            </a:pPr>
            <a:endParaRPr/>
          </a:p>
          <a:p>
            <a:pPr marL="0" lvl="0" indent="0" algn="l" rtl="0">
              <a:spcBef>
                <a:spcPts val="0"/>
              </a:spcBef>
              <a:spcAft>
                <a:spcPts val="0"/>
              </a:spcAft>
              <a:buNone/>
            </a:pPr>
            <a:r>
              <a:rPr lang="en"/>
              <a:t>Right now, we aren’t doing anything with the data, except archiving it.  We would like to process the data to see if we may have additional requirements (metadata and format).  However, the data is all file based and not in a point store, which means that it is not easy to process without developing some automated scripts.  We would also like to use the data for reconnaissance, chart comparison, chart adequacy, and to ground truth hydro health.  Another idea would also be to use the data for charting in areas that currently do not have data (like the Yukon River).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7789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1923cda9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1923cda9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rPr>
              <a:t>Rose Point uses many marine forecast text files from </a:t>
            </a:r>
            <a:r>
              <a:rPr lang="en">
                <a:solidFill>
                  <a:srgbClr val="1155CC"/>
                </a:solidFill>
                <a:highlight>
                  <a:srgbClr val="FFFFFF"/>
                </a:highlight>
              </a:rPr>
              <a:t>ftp://tgftp.nws.noaa.gov/data/forecasts/marine/</a:t>
            </a:r>
            <a:r>
              <a:rPr lang="en">
                <a:solidFill>
                  <a:srgbClr val="222222"/>
                </a:solidFill>
                <a:highlight>
                  <a:srgbClr val="FFFFFF"/>
                </a:highlight>
              </a:rPr>
              <a:t> and </a:t>
            </a:r>
            <a:r>
              <a:rPr lang="en">
                <a:solidFill>
                  <a:srgbClr val="1155CC"/>
                </a:solidFill>
                <a:highlight>
                  <a:srgbClr val="FFFFFF"/>
                </a:highlight>
              </a:rPr>
              <a:t>ftp://tgftp.nws.noaa.gov/data/raw/fq/*.txt</a:t>
            </a:r>
            <a:r>
              <a:rPr lang="en">
                <a:solidFill>
                  <a:srgbClr val="222222"/>
                </a:solidFill>
                <a:highlight>
                  <a:srgbClr val="FFFFFF"/>
                </a:highlight>
              </a:rPr>
              <a:t>. We also use forecasts generated by </a:t>
            </a:r>
            <a:r>
              <a:rPr lang="en" u="sng">
                <a:solidFill>
                  <a:srgbClr val="1155CC"/>
                </a:solidFill>
                <a:highlight>
                  <a:srgbClr val="FFFFFF"/>
                </a:highlight>
                <a:hlinkClick r:id="rId3"/>
              </a:rPr>
              <a:t>http://forecast.weather.gov/MapClick.php</a:t>
            </a:r>
            <a:r>
              <a:rPr lang="en">
                <a:solidFill>
                  <a:srgbClr val="222222"/>
                </a:solidFill>
                <a:highlight>
                  <a:srgbClr val="FFFFFF"/>
                </a:highlight>
              </a:rPr>
              <a:t>.  They also use NEXRAD images from</a:t>
            </a:r>
            <a:r>
              <a:rPr lang="en">
                <a:solidFill>
                  <a:srgbClr val="222222"/>
                </a:solidFill>
              </a:rPr>
              <a:t> </a:t>
            </a:r>
            <a:r>
              <a:rPr lang="en" u="sng">
                <a:solidFill>
                  <a:schemeClr val="hlink"/>
                </a:solidFill>
                <a:hlinkClick r:id="rId4"/>
              </a:rPr>
              <a:t>http://radar.weather.gov/ridge/RadarImg</a:t>
            </a:r>
            <a:r>
              <a:rPr lang="en">
                <a:solidFill>
                  <a:srgbClr val="222222"/>
                </a:solidFill>
              </a:rPr>
              <a:t>, download METAR observations from </a:t>
            </a:r>
            <a:r>
              <a:rPr lang="en" u="sng">
                <a:solidFill>
                  <a:schemeClr val="hlink"/>
                </a:solidFill>
                <a:hlinkClick r:id="rId5"/>
              </a:rPr>
              <a:t>http://tgftp.nws.noaa.gov/data/observations/metar/cycles</a:t>
            </a:r>
            <a:r>
              <a:rPr lang="en">
                <a:solidFill>
                  <a:srgbClr val="222222"/>
                </a:solidFill>
                <a:highlight>
                  <a:srgbClr val="FFFFFF"/>
                </a:highlight>
              </a:rPr>
              <a:t> and provide river stage informaiton to inland commerical users.</a:t>
            </a:r>
            <a:endParaRPr>
              <a:solidFill>
                <a:srgbClr val="222222"/>
              </a:solidFill>
              <a:highlight>
                <a:srgbClr val="FFFFFF"/>
              </a:highlight>
            </a:endParaRPr>
          </a:p>
          <a:p>
            <a:pPr marL="0" lvl="0" indent="0" algn="l" rtl="0">
              <a:spcBef>
                <a:spcPts val="0"/>
              </a:spcBef>
              <a:spcAft>
                <a:spcPts val="0"/>
              </a:spcAft>
              <a:buNone/>
            </a:pPr>
            <a:endParaRPr>
              <a:solidFill>
                <a:srgbClr val="222222"/>
              </a:solidFill>
              <a:highlight>
                <a:srgbClr val="FFFFFF"/>
              </a:highlight>
            </a:endParaRPr>
          </a:p>
        </p:txBody>
      </p:sp>
    </p:spTree>
    <p:extLst>
      <p:ext uri="{BB962C8B-B14F-4D97-AF65-F5344CB8AC3E}">
        <p14:creationId xmlns:p14="http://schemas.microsoft.com/office/powerpoint/2010/main" val="396439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1923cda9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1923cda9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rPr>
              <a:t>Rose Point uses many marine forecast text files from </a:t>
            </a:r>
            <a:r>
              <a:rPr lang="en">
                <a:solidFill>
                  <a:srgbClr val="1155CC"/>
                </a:solidFill>
                <a:highlight>
                  <a:srgbClr val="FFFFFF"/>
                </a:highlight>
              </a:rPr>
              <a:t>ftp://tgftp.nws.noaa.gov/data/forecasts/marine/</a:t>
            </a:r>
            <a:r>
              <a:rPr lang="en">
                <a:solidFill>
                  <a:srgbClr val="222222"/>
                </a:solidFill>
                <a:highlight>
                  <a:srgbClr val="FFFFFF"/>
                </a:highlight>
              </a:rPr>
              <a:t> and </a:t>
            </a:r>
            <a:r>
              <a:rPr lang="en">
                <a:solidFill>
                  <a:srgbClr val="1155CC"/>
                </a:solidFill>
                <a:highlight>
                  <a:srgbClr val="FFFFFF"/>
                </a:highlight>
              </a:rPr>
              <a:t>ftp://tgftp.nws.noaa.gov/data/raw/fq/*.txt</a:t>
            </a:r>
            <a:r>
              <a:rPr lang="en">
                <a:solidFill>
                  <a:srgbClr val="222222"/>
                </a:solidFill>
                <a:highlight>
                  <a:srgbClr val="FFFFFF"/>
                </a:highlight>
              </a:rPr>
              <a:t>. We also use forecasts generated by </a:t>
            </a:r>
            <a:r>
              <a:rPr lang="en" u="sng">
                <a:solidFill>
                  <a:srgbClr val="1155CC"/>
                </a:solidFill>
                <a:highlight>
                  <a:srgbClr val="FFFFFF"/>
                </a:highlight>
                <a:hlinkClick r:id="rId3"/>
              </a:rPr>
              <a:t>http://forecast.weather.gov/MapClick.php</a:t>
            </a:r>
            <a:r>
              <a:rPr lang="en">
                <a:solidFill>
                  <a:srgbClr val="222222"/>
                </a:solidFill>
                <a:highlight>
                  <a:srgbClr val="FFFFFF"/>
                </a:highlight>
              </a:rPr>
              <a:t>.  They also use NEXRAD images from</a:t>
            </a:r>
            <a:r>
              <a:rPr lang="en">
                <a:solidFill>
                  <a:srgbClr val="222222"/>
                </a:solidFill>
              </a:rPr>
              <a:t> </a:t>
            </a:r>
            <a:r>
              <a:rPr lang="en" u="sng">
                <a:solidFill>
                  <a:schemeClr val="hlink"/>
                </a:solidFill>
                <a:hlinkClick r:id="rId4"/>
              </a:rPr>
              <a:t>http://radar.weather.gov/ridge/RadarImg</a:t>
            </a:r>
            <a:r>
              <a:rPr lang="en">
                <a:solidFill>
                  <a:srgbClr val="222222"/>
                </a:solidFill>
              </a:rPr>
              <a:t>, download METAR observations from </a:t>
            </a:r>
            <a:r>
              <a:rPr lang="en" u="sng">
                <a:solidFill>
                  <a:schemeClr val="hlink"/>
                </a:solidFill>
                <a:hlinkClick r:id="rId5"/>
              </a:rPr>
              <a:t>http://tgftp.nws.noaa.gov/data/observations/metar/cycles</a:t>
            </a:r>
            <a:r>
              <a:rPr lang="en">
                <a:solidFill>
                  <a:srgbClr val="222222"/>
                </a:solidFill>
                <a:highlight>
                  <a:srgbClr val="FFFFFF"/>
                </a:highlight>
              </a:rPr>
              <a:t> and provide river stage informaiton to inland commerical users.</a:t>
            </a:r>
            <a:endParaRPr>
              <a:solidFill>
                <a:srgbClr val="222222"/>
              </a:solidFill>
              <a:highlight>
                <a:srgbClr val="FFFFFF"/>
              </a:highlight>
            </a:endParaRPr>
          </a:p>
          <a:p>
            <a:pPr marL="0" lvl="0" indent="0" algn="l" rtl="0">
              <a:spcBef>
                <a:spcPts val="0"/>
              </a:spcBef>
              <a:spcAft>
                <a:spcPts val="0"/>
              </a:spcAft>
              <a:buNone/>
            </a:pPr>
            <a:endParaRPr>
              <a:solidFill>
                <a:srgbClr val="222222"/>
              </a:solidFill>
              <a:highlight>
                <a:srgbClr val="FFFFFF"/>
              </a:highlight>
            </a:endParaRPr>
          </a:p>
        </p:txBody>
      </p:sp>
    </p:spTree>
    <p:extLst>
      <p:ext uri="{BB962C8B-B14F-4D97-AF65-F5344CB8AC3E}">
        <p14:creationId xmlns:p14="http://schemas.microsoft.com/office/powerpoint/2010/main" val="396439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1923cda9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1923cda9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222222"/>
                </a:solidFill>
              </a:rPr>
              <a:t>Tides and currents — Rose Point used to use “perpetual” data mentioned at </a:t>
            </a:r>
            <a:r>
              <a:rPr lang="en" u="sng">
                <a:solidFill>
                  <a:srgbClr val="1155CC"/>
                </a:solidFill>
                <a:hlinkClick r:id="rId3"/>
              </a:rPr>
              <a:t>https://tidesandcurrents.noaa.gov/faq2.html#65</a:t>
            </a:r>
            <a:r>
              <a:rPr lang="en">
                <a:solidFill>
                  <a:srgbClr val="222222"/>
                </a:solidFill>
              </a:rPr>
              <a:t>, but have recently stopped because converting the data to something they could use was a very complicated process and we were not able to exactly match the predictions shown on the </a:t>
            </a:r>
            <a:r>
              <a:rPr lang="en" u="sng">
                <a:solidFill>
                  <a:srgbClr val="1155CC"/>
                </a:solidFill>
                <a:hlinkClick r:id="rId4"/>
              </a:rPr>
              <a:t>https://tidesandcurrents.noaa.gov</a:t>
            </a:r>
            <a:r>
              <a:rPr lang="en">
                <a:solidFill>
                  <a:srgbClr val="222222"/>
                </a:solidFill>
              </a:rPr>
              <a:t> which led to customer support issues. Now they are “scraping” the information from that site in both the PDF and TXT formats.  They deliver the PDF to their commercial customers and the TXT files are converted to a format that our software can use to approximate predictions at arbitrary times. The areas of your site that we scrape are “NOAA Tide Predictions” (</a:t>
            </a:r>
            <a:r>
              <a:rPr lang="en" u="sng">
                <a:solidFill>
                  <a:srgbClr val="1155CC"/>
                </a:solidFill>
                <a:hlinkClick r:id="rId5"/>
              </a:rPr>
              <a:t>https://tidesandcurrents.noaa.gov/tide_predictions.html_</a:t>
            </a:r>
            <a:r>
              <a:rPr lang="en">
                <a:solidFill>
                  <a:srgbClr val="222222"/>
                </a:solidFill>
              </a:rPr>
              <a:t> and “NOAA Current Predictions” (</a:t>
            </a:r>
            <a:r>
              <a:rPr lang="en" u="sng">
                <a:solidFill>
                  <a:srgbClr val="1155CC"/>
                </a:solidFill>
                <a:hlinkClick r:id="rId6"/>
              </a:rPr>
              <a:t>https://tidesandcurrents.noaa.gov/noaacurrents/Regions</a:t>
            </a:r>
            <a:r>
              <a:rPr lang="en">
                <a:solidFill>
                  <a:srgbClr val="222222"/>
                </a:solidFill>
              </a:rPr>
              <a:t>).</a:t>
            </a:r>
            <a:endParaRPr>
              <a:solidFill>
                <a:srgbClr val="222222"/>
              </a:solidFill>
            </a:endParaRPr>
          </a:p>
          <a:p>
            <a:pPr marL="0" lvl="0" indent="0" algn="l" rtl="0">
              <a:spcBef>
                <a:spcPts val="0"/>
              </a:spcBef>
              <a:spcAft>
                <a:spcPts val="0"/>
              </a:spcAft>
              <a:buClr>
                <a:schemeClr val="dk1"/>
              </a:buClr>
              <a:buSzPts val="1100"/>
              <a:buFont typeface="Arial"/>
              <a:buNone/>
            </a:pPr>
            <a:endParaRPr>
              <a:solidFill>
                <a:srgbClr val="222222"/>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4149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17bc8fa8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17bc8fa8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 the past two years, NOAA has been working with Rose Point to incorporate surface currents into their software packages.  Currently they are able to ingest surface currents in a GRIB format, which NOAA has provided for the Chesapeake Bay, San Francisco, Delaware River, and New York.  The effort to use the GRIB format was a good proof of concept.  NOAA has since been working with Rosepoint to sunset the use of the GRIB format and instead switch to the international S-111 standard.    NOAA will cease providing data in GRIB format at the end of 2019.</a:t>
            </a:r>
            <a:endParaRPr/>
          </a:p>
        </p:txBody>
      </p:sp>
    </p:spTree>
    <p:extLst>
      <p:ext uri="{BB962C8B-B14F-4D97-AF65-F5344CB8AC3E}">
        <p14:creationId xmlns:p14="http://schemas.microsoft.com/office/powerpoint/2010/main" val="421213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4E3A07-5228-40D8-B323-9594B85F66F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271630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E3A07-5228-40D8-B323-9594B85F66F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143051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E3A07-5228-40D8-B323-9594B85F66F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3153452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618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E3A07-5228-40D8-B323-9594B85F66F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244778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4E3A07-5228-40D8-B323-9594B85F66F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168550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4E3A07-5228-40D8-B323-9594B85F66F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130664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4E3A07-5228-40D8-B323-9594B85F66F0}"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8952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4E3A07-5228-40D8-B323-9594B85F66F0}"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288517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3A07-5228-40D8-B323-9594B85F66F0}"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289140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4E3A07-5228-40D8-B323-9594B85F66F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185491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4E3A07-5228-40D8-B323-9594B85F66F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67599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E3A07-5228-40D8-B323-9594B85F66F0}"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FA289-20B8-4B02-A79D-5FE2045D7941}" type="slidenum">
              <a:rPr lang="en-US" smtClean="0"/>
              <a:t>‹#›</a:t>
            </a:fld>
            <a:endParaRPr lang="en-US"/>
          </a:p>
        </p:txBody>
      </p:sp>
    </p:spTree>
    <p:extLst>
      <p:ext uri="{BB962C8B-B14F-4D97-AF65-F5344CB8AC3E}">
        <p14:creationId xmlns:p14="http://schemas.microsoft.com/office/powerpoint/2010/main" val="3289753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78" y="-15757"/>
            <a:ext cx="12206796" cy="2404996"/>
          </a:xfrm>
          <a:prstGeom prst="rect">
            <a:avLst/>
          </a:prstGeom>
        </p:spPr>
      </p:pic>
      <p:sp>
        <p:nvSpPr>
          <p:cNvPr id="4" name="Rectangle 3"/>
          <p:cNvSpPr/>
          <p:nvPr/>
        </p:nvSpPr>
        <p:spPr>
          <a:xfrm>
            <a:off x="0" y="6213986"/>
            <a:ext cx="12192000" cy="644014"/>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93" y="6272978"/>
            <a:ext cx="533311" cy="533311"/>
          </a:xfrm>
          <a:prstGeom prst="rect">
            <a:avLst/>
          </a:prstGeom>
        </p:spPr>
      </p:pic>
      <p:sp>
        <p:nvSpPr>
          <p:cNvPr id="6" name="TextBox 5"/>
          <p:cNvSpPr txBox="1"/>
          <p:nvPr/>
        </p:nvSpPr>
        <p:spPr>
          <a:xfrm>
            <a:off x="839772" y="6376671"/>
            <a:ext cx="4313208" cy="461665"/>
          </a:xfrm>
          <a:prstGeom prst="rect">
            <a:avLst/>
          </a:prstGeom>
          <a:noFill/>
        </p:spPr>
        <p:txBody>
          <a:bodyPr wrap="square" rtlCol="0">
            <a:spAutoFit/>
          </a:bodyPr>
          <a:lstStyle/>
          <a:p>
            <a:r>
              <a:rPr lang="en-US" b="1" baseline="30000" dirty="0">
                <a:solidFill>
                  <a:schemeClr val="bg1"/>
                </a:solidFill>
              </a:rPr>
              <a:t>Office of Coast Survey</a:t>
            </a:r>
            <a:endParaRPr lang="en-US" baseline="30000" dirty="0">
              <a:solidFill>
                <a:schemeClr val="bg1"/>
              </a:solidFill>
            </a:endParaRPr>
          </a:p>
          <a:p>
            <a:r>
              <a:rPr lang="en-US" baseline="30000" dirty="0">
                <a:solidFill>
                  <a:schemeClr val="bg1"/>
                </a:solidFill>
              </a:rPr>
              <a:t>National Oceanic and Atmospheric Administration</a:t>
            </a:r>
          </a:p>
        </p:txBody>
      </p:sp>
      <p:sp>
        <p:nvSpPr>
          <p:cNvPr id="12" name="TextBox 11"/>
          <p:cNvSpPr txBox="1"/>
          <p:nvPr/>
        </p:nvSpPr>
        <p:spPr>
          <a:xfrm>
            <a:off x="582948" y="2957868"/>
            <a:ext cx="10891128" cy="3170099"/>
          </a:xfrm>
          <a:prstGeom prst="rect">
            <a:avLst/>
          </a:prstGeom>
          <a:noFill/>
        </p:spPr>
        <p:txBody>
          <a:bodyPr wrap="square" rtlCol="0">
            <a:spAutoFit/>
          </a:bodyPr>
          <a:lstStyle/>
          <a:p>
            <a:pPr algn="r"/>
            <a:r>
              <a:rPr lang="en-US" sz="4800" b="1" dirty="0">
                <a:solidFill>
                  <a:srgbClr val="054698"/>
                </a:solidFill>
              </a:rPr>
              <a:t>Office of Coast Survey</a:t>
            </a:r>
          </a:p>
          <a:p>
            <a:pPr algn="r"/>
            <a:r>
              <a:rPr lang="en-US" sz="3600" i="1" spc="80" dirty="0">
                <a:solidFill>
                  <a:srgbClr val="054698"/>
                </a:solidFill>
              </a:rPr>
              <a:t>Engagement with ECS and PPUs</a:t>
            </a:r>
          </a:p>
          <a:p>
            <a:pPr algn="r"/>
            <a:r>
              <a:rPr lang="en-US" sz="3600" i="1" spc="80" dirty="0">
                <a:solidFill>
                  <a:srgbClr val="054698"/>
                </a:solidFill>
              </a:rPr>
              <a:t>To advance E-Navigation </a:t>
            </a:r>
          </a:p>
          <a:p>
            <a:pPr algn="r"/>
            <a:endParaRPr lang="en-US" sz="3600" i="1" spc="80" dirty="0">
              <a:solidFill>
                <a:srgbClr val="054698"/>
              </a:solidFill>
            </a:endParaRPr>
          </a:p>
          <a:p>
            <a:pPr algn="r"/>
            <a:r>
              <a:rPr lang="en-US" sz="2400" spc="80" dirty="0">
                <a:solidFill>
                  <a:srgbClr val="054698"/>
                </a:solidFill>
              </a:rPr>
              <a:t>Rear Admiral Shepard M. Smith</a:t>
            </a:r>
          </a:p>
          <a:p>
            <a:pPr algn="r"/>
            <a:endParaRPr lang="en-US" sz="2000" spc="80" dirty="0">
              <a:solidFill>
                <a:srgbClr val="054698"/>
              </a:solidFill>
            </a:endParaRPr>
          </a:p>
        </p:txBody>
      </p:sp>
      <p:sp>
        <p:nvSpPr>
          <p:cNvPr id="9" name="Rectangle 8"/>
          <p:cNvSpPr/>
          <p:nvPr/>
        </p:nvSpPr>
        <p:spPr>
          <a:xfrm>
            <a:off x="0" y="2347148"/>
            <a:ext cx="12218377" cy="51923"/>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4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Rectangle 6"/>
          <p:cNvSpPr/>
          <p:nvPr/>
        </p:nvSpPr>
        <p:spPr>
          <a:xfrm>
            <a:off x="0" y="6225137"/>
            <a:ext cx="12192000" cy="644014"/>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293" y="6284129"/>
            <a:ext cx="533311" cy="533311"/>
          </a:xfrm>
          <a:prstGeom prst="rect">
            <a:avLst/>
          </a:prstGeom>
        </p:spPr>
      </p:pic>
      <p:sp>
        <p:nvSpPr>
          <p:cNvPr id="9" name="TextBox 8"/>
          <p:cNvSpPr txBox="1"/>
          <p:nvPr/>
        </p:nvSpPr>
        <p:spPr>
          <a:xfrm>
            <a:off x="839772" y="6387822"/>
            <a:ext cx="4313208" cy="461665"/>
          </a:xfrm>
          <a:prstGeom prst="rect">
            <a:avLst/>
          </a:prstGeom>
          <a:noFill/>
        </p:spPr>
        <p:txBody>
          <a:bodyPr wrap="square" rtlCol="0">
            <a:spAutoFit/>
          </a:bodyPr>
          <a:lstStyle/>
          <a:p>
            <a:r>
              <a:rPr lang="en-US" b="1" baseline="30000" dirty="0">
                <a:solidFill>
                  <a:schemeClr val="bg1"/>
                </a:solidFill>
              </a:rPr>
              <a:t>Office of Coast Survey</a:t>
            </a:r>
            <a:endParaRPr lang="en-US" baseline="30000" dirty="0">
              <a:solidFill>
                <a:schemeClr val="bg1"/>
              </a:solidFill>
            </a:endParaRPr>
          </a:p>
          <a:p>
            <a:r>
              <a:rPr lang="en-US" baseline="30000" dirty="0">
                <a:solidFill>
                  <a:schemeClr val="bg1"/>
                </a:solidFill>
              </a:rPr>
              <a:t>National Oceanic and Atmospheric Administration</a:t>
            </a: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78" y="-4606"/>
            <a:ext cx="12206796" cy="1125466"/>
          </a:xfrm>
          <a:prstGeom prst="rect">
            <a:avLst/>
          </a:prstGeom>
        </p:spPr>
      </p:pic>
      <p:sp>
        <p:nvSpPr>
          <p:cNvPr id="11" name="Rectangle 10"/>
          <p:cNvSpPr/>
          <p:nvPr/>
        </p:nvSpPr>
        <p:spPr>
          <a:xfrm>
            <a:off x="-26636" y="-4606"/>
            <a:ext cx="12231822" cy="111390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3190" y="1109296"/>
            <a:ext cx="12218377" cy="51923"/>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1269" y="376804"/>
            <a:ext cx="12027709" cy="646331"/>
          </a:xfrm>
          <a:prstGeom prst="rect">
            <a:avLst/>
          </a:prstGeom>
        </p:spPr>
        <p:txBody>
          <a:bodyPr wrap="square">
            <a:spAutoFit/>
          </a:bodyPr>
          <a:lstStyle/>
          <a:p>
            <a:r>
              <a:rPr lang="en-US" sz="3600" b="1" dirty="0">
                <a:solidFill>
                  <a:srgbClr val="054698"/>
                </a:solidFill>
              </a:rPr>
              <a:t>Rose Point and SeaIQ</a:t>
            </a:r>
          </a:p>
        </p:txBody>
      </p:sp>
      <p:sp>
        <p:nvSpPr>
          <p:cNvPr id="55" name="Google Shape;55;p13"/>
          <p:cNvSpPr txBox="1">
            <a:spLocks noGrp="1"/>
          </p:cNvSpPr>
          <p:nvPr>
            <p:ph type="body" idx="1"/>
          </p:nvPr>
        </p:nvSpPr>
        <p:spPr>
          <a:xfrm>
            <a:off x="408875" y="1283545"/>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dirty="0"/>
              <a:t>Rose Point produces navigation systems to serve both recreational boaters and professional mariners.  </a:t>
            </a:r>
            <a:endParaRPr dirty="0"/>
          </a:p>
        </p:txBody>
      </p:sp>
      <p:pic>
        <p:nvPicPr>
          <p:cNvPr id="57" name="Google Shape;57;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495616" y="2340597"/>
            <a:ext cx="2888733" cy="3660833"/>
          </a:xfrm>
          <a:prstGeom prst="rect">
            <a:avLst/>
          </a:prstGeom>
          <a:noFill/>
          <a:ln>
            <a:noFill/>
          </a:ln>
        </p:spPr>
      </p:pic>
      <p:sp>
        <p:nvSpPr>
          <p:cNvPr id="58" name="Google Shape;58;p13"/>
          <p:cNvSpPr/>
          <p:nvPr/>
        </p:nvSpPr>
        <p:spPr>
          <a:xfrm>
            <a:off x="8453735" y="3230425"/>
            <a:ext cx="466800" cy="1628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pic>
        <p:nvPicPr>
          <p:cNvPr id="2" name="Picture 2">
            <a:extLst>
              <a:ext uri="{FF2B5EF4-FFF2-40B4-BE49-F238E27FC236}">
                <a16:creationId xmlns:a16="http://schemas.microsoft.com/office/drawing/2014/main" id="{8A6DA0CC-4107-A54C-A763-F6A88F1FF9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68064" y="2298848"/>
            <a:ext cx="3812888" cy="3890238"/>
          </a:xfrm>
          <a:prstGeom prst="rect">
            <a:avLst/>
          </a:prstGeom>
        </p:spPr>
      </p:pic>
    </p:spTree>
    <p:extLst>
      <p:ext uri="{BB962C8B-B14F-4D97-AF65-F5344CB8AC3E}">
        <p14:creationId xmlns:p14="http://schemas.microsoft.com/office/powerpoint/2010/main" val="404549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5" name="Rectangle 4"/>
          <p:cNvSpPr/>
          <p:nvPr/>
        </p:nvSpPr>
        <p:spPr>
          <a:xfrm>
            <a:off x="0" y="6213986"/>
            <a:ext cx="12192000" cy="644014"/>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293" y="6272978"/>
            <a:ext cx="533311" cy="533311"/>
          </a:xfrm>
          <a:prstGeom prst="rect">
            <a:avLst/>
          </a:prstGeom>
        </p:spPr>
      </p:pic>
      <p:sp>
        <p:nvSpPr>
          <p:cNvPr id="7" name="TextBox 6"/>
          <p:cNvSpPr txBox="1"/>
          <p:nvPr/>
        </p:nvSpPr>
        <p:spPr>
          <a:xfrm>
            <a:off x="839772" y="6376671"/>
            <a:ext cx="4313208" cy="461665"/>
          </a:xfrm>
          <a:prstGeom prst="rect">
            <a:avLst/>
          </a:prstGeom>
          <a:noFill/>
        </p:spPr>
        <p:txBody>
          <a:bodyPr wrap="square" rtlCol="0">
            <a:spAutoFit/>
          </a:bodyPr>
          <a:lstStyle/>
          <a:p>
            <a:r>
              <a:rPr lang="en-US" b="1" baseline="30000" dirty="0">
                <a:solidFill>
                  <a:schemeClr val="bg1"/>
                </a:solidFill>
              </a:rPr>
              <a:t>Office of Coast Survey</a:t>
            </a:r>
            <a:endParaRPr lang="en-US" baseline="30000" dirty="0">
              <a:solidFill>
                <a:schemeClr val="bg1"/>
              </a:solidFill>
            </a:endParaRPr>
          </a:p>
          <a:p>
            <a:r>
              <a:rPr lang="en-US" baseline="30000" dirty="0">
                <a:solidFill>
                  <a:schemeClr val="bg1"/>
                </a:solidFill>
              </a:rPr>
              <a:t>National Oceanic and Atmospheric Administration</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78" y="-15757"/>
            <a:ext cx="12206796" cy="1125466"/>
          </a:xfrm>
          <a:prstGeom prst="rect">
            <a:avLst/>
          </a:prstGeom>
        </p:spPr>
      </p:pic>
      <p:sp>
        <p:nvSpPr>
          <p:cNvPr id="9" name="Rectangle 8"/>
          <p:cNvSpPr/>
          <p:nvPr/>
        </p:nvSpPr>
        <p:spPr>
          <a:xfrm>
            <a:off x="-26636" y="-15757"/>
            <a:ext cx="12231822" cy="111390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190" y="1098145"/>
            <a:ext cx="12218377" cy="51923"/>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1269" y="365653"/>
            <a:ext cx="12027709" cy="646331"/>
          </a:xfrm>
          <a:prstGeom prst="rect">
            <a:avLst/>
          </a:prstGeom>
        </p:spPr>
        <p:txBody>
          <a:bodyPr wrap="square">
            <a:spAutoFit/>
          </a:bodyPr>
          <a:lstStyle/>
          <a:p>
            <a:r>
              <a:rPr lang="en-US" sz="3600" b="1" dirty="0">
                <a:solidFill>
                  <a:srgbClr val="054698"/>
                </a:solidFill>
              </a:rPr>
              <a:t>NOAA Fleet Usage</a:t>
            </a:r>
          </a:p>
        </p:txBody>
      </p:sp>
      <p:pic>
        <p:nvPicPr>
          <p:cNvPr id="82" name="Google Shape;82;p1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16293" y="1312753"/>
            <a:ext cx="7149325" cy="4728748"/>
          </a:xfrm>
          <a:prstGeom prst="rect">
            <a:avLst/>
          </a:prstGeom>
          <a:noFill/>
          <a:ln>
            <a:noFill/>
          </a:ln>
        </p:spPr>
      </p:pic>
      <p:pic>
        <p:nvPicPr>
          <p:cNvPr id="83" name="Google Shape;83;p1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47269" y="1322553"/>
            <a:ext cx="2145396" cy="1440902"/>
          </a:xfrm>
          <a:prstGeom prst="rect">
            <a:avLst/>
          </a:prstGeom>
          <a:noFill/>
          <a:ln>
            <a:noFill/>
          </a:ln>
        </p:spPr>
      </p:pic>
      <p:sp>
        <p:nvSpPr>
          <p:cNvPr id="4" name="Text Placeholder 3">
            <a:extLst>
              <a:ext uri="{FF2B5EF4-FFF2-40B4-BE49-F238E27FC236}">
                <a16:creationId xmlns:a16="http://schemas.microsoft.com/office/drawing/2014/main" id="{80D0621A-4665-C54E-8957-2B753B1A4486}"/>
              </a:ext>
            </a:extLst>
          </p:cNvPr>
          <p:cNvSpPr>
            <a:spLocks noGrp="1"/>
          </p:cNvSpPr>
          <p:nvPr>
            <p:ph type="body" sz="half" idx="2"/>
          </p:nvPr>
        </p:nvSpPr>
        <p:spPr>
          <a:xfrm>
            <a:off x="7764312" y="1445317"/>
            <a:ext cx="3932237" cy="4630585"/>
          </a:xfrm>
        </p:spPr>
        <p:txBody>
          <a:bodyPr>
            <a:normAutofit/>
          </a:bodyPr>
          <a:lstStyle/>
          <a:p>
            <a:pPr marL="342900" indent="-342900">
              <a:buFont typeface="Arial" panose="020B0604020202020204" pitchFamily="34" charset="0"/>
              <a:buChar char="•"/>
            </a:pPr>
            <a:r>
              <a:rPr lang="en-US" sz="2400" dirty="0"/>
              <a:t>Most NOAA ships have both ECDIS and </a:t>
            </a:r>
            <a:r>
              <a:rPr lang="en-US" sz="2400" dirty="0" err="1"/>
              <a:t>Rosepoint</a:t>
            </a:r>
            <a:r>
              <a:rPr lang="en-US" sz="2400" dirty="0"/>
              <a:t> ECS system.  </a:t>
            </a:r>
          </a:p>
          <a:p>
            <a:pPr marL="342900" indent="-342900">
              <a:buFont typeface="Arial" panose="020B0604020202020204" pitchFamily="34" charset="0"/>
              <a:buChar char="•"/>
            </a:pPr>
            <a:r>
              <a:rPr lang="en-US" sz="2400" dirty="0"/>
              <a:t>Most users prefer </a:t>
            </a:r>
            <a:r>
              <a:rPr lang="en-US" sz="2400" dirty="0" err="1"/>
              <a:t>Rosepoint</a:t>
            </a:r>
            <a:r>
              <a:rPr lang="en-US" sz="2400" dirty="0"/>
              <a:t> for ease of use and additional functionality</a:t>
            </a:r>
          </a:p>
          <a:p>
            <a:pPr marL="342900" indent="-342900">
              <a:buFont typeface="Arial" panose="020B0604020202020204" pitchFamily="34" charset="0"/>
              <a:buChar char="•"/>
            </a:pPr>
            <a:r>
              <a:rPr lang="en-US" sz="2400" dirty="0"/>
              <a:t>New pilot program to equip NOAA ships with fully-loaded Surface tablets running </a:t>
            </a:r>
            <a:r>
              <a:rPr lang="en-US" sz="2400" dirty="0" err="1"/>
              <a:t>Rosepoint</a:t>
            </a:r>
            <a:r>
              <a:rPr lang="en-US" sz="2400" dirty="0"/>
              <a:t> as a deep backup for navigation</a:t>
            </a:r>
          </a:p>
        </p:txBody>
      </p:sp>
    </p:spTree>
    <p:extLst>
      <p:ext uri="{BB962C8B-B14F-4D97-AF65-F5344CB8AC3E}">
        <p14:creationId xmlns:p14="http://schemas.microsoft.com/office/powerpoint/2010/main" val="214908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4" name="Rectangle 3"/>
          <p:cNvSpPr/>
          <p:nvPr/>
        </p:nvSpPr>
        <p:spPr>
          <a:xfrm>
            <a:off x="0" y="6213986"/>
            <a:ext cx="12192000" cy="644014"/>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293" y="6272978"/>
            <a:ext cx="533311" cy="533311"/>
          </a:xfrm>
          <a:prstGeom prst="rect">
            <a:avLst/>
          </a:prstGeom>
        </p:spPr>
      </p:pic>
      <p:sp>
        <p:nvSpPr>
          <p:cNvPr id="6" name="TextBox 5"/>
          <p:cNvSpPr txBox="1"/>
          <p:nvPr/>
        </p:nvSpPr>
        <p:spPr>
          <a:xfrm>
            <a:off x="839772" y="6376671"/>
            <a:ext cx="4313208" cy="461665"/>
          </a:xfrm>
          <a:prstGeom prst="rect">
            <a:avLst/>
          </a:prstGeom>
          <a:noFill/>
        </p:spPr>
        <p:txBody>
          <a:bodyPr wrap="square" rtlCol="0">
            <a:spAutoFit/>
          </a:bodyPr>
          <a:lstStyle/>
          <a:p>
            <a:r>
              <a:rPr lang="en-US" b="1" baseline="30000" dirty="0">
                <a:solidFill>
                  <a:schemeClr val="bg1"/>
                </a:solidFill>
              </a:rPr>
              <a:t>Office of Coast Survey</a:t>
            </a:r>
            <a:endParaRPr lang="en-US" baseline="30000" dirty="0">
              <a:solidFill>
                <a:schemeClr val="bg1"/>
              </a:solidFill>
            </a:endParaRPr>
          </a:p>
          <a:p>
            <a:r>
              <a:rPr lang="en-US" baseline="30000" dirty="0">
                <a:solidFill>
                  <a:schemeClr val="bg1"/>
                </a:solidFill>
              </a:rPr>
              <a:t>National Oceanic and Atmospheric Administration</a:t>
            </a: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78" y="-15757"/>
            <a:ext cx="12206796" cy="1125466"/>
          </a:xfrm>
          <a:prstGeom prst="rect">
            <a:avLst/>
          </a:prstGeom>
        </p:spPr>
      </p:pic>
      <p:sp>
        <p:nvSpPr>
          <p:cNvPr id="8" name="Rectangle 7"/>
          <p:cNvSpPr/>
          <p:nvPr/>
        </p:nvSpPr>
        <p:spPr>
          <a:xfrm>
            <a:off x="-26636" y="-15757"/>
            <a:ext cx="12231822" cy="111390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190" y="1098145"/>
            <a:ext cx="12218377" cy="51923"/>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1269" y="365653"/>
            <a:ext cx="12027709" cy="646331"/>
          </a:xfrm>
          <a:prstGeom prst="rect">
            <a:avLst/>
          </a:prstGeom>
        </p:spPr>
        <p:txBody>
          <a:bodyPr wrap="square">
            <a:spAutoFit/>
          </a:bodyPr>
          <a:lstStyle/>
          <a:p>
            <a:r>
              <a:rPr lang="en-US" sz="3600" b="1" dirty="0">
                <a:solidFill>
                  <a:srgbClr val="054698"/>
                </a:solidFill>
              </a:rPr>
              <a:t>Crowdsourced Bathymetry</a:t>
            </a:r>
          </a:p>
        </p:txBody>
      </p:sp>
      <p:pic>
        <p:nvPicPr>
          <p:cNvPr id="88" name="Google Shape;88;p1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579186" y="1337423"/>
            <a:ext cx="8546122" cy="4706429"/>
          </a:xfrm>
          <a:prstGeom prst="rect">
            <a:avLst/>
          </a:prstGeom>
          <a:noFill/>
          <a:ln>
            <a:noFill/>
          </a:ln>
        </p:spPr>
      </p:pic>
    </p:spTree>
    <p:extLst>
      <p:ext uri="{BB962C8B-B14F-4D97-AF65-F5344CB8AC3E}">
        <p14:creationId xmlns:p14="http://schemas.microsoft.com/office/powerpoint/2010/main" val="93470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6" name="Rectangle 5"/>
          <p:cNvSpPr/>
          <p:nvPr/>
        </p:nvSpPr>
        <p:spPr>
          <a:xfrm>
            <a:off x="0" y="6213986"/>
            <a:ext cx="12192000" cy="644014"/>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293" y="6272978"/>
            <a:ext cx="533311" cy="533311"/>
          </a:xfrm>
          <a:prstGeom prst="rect">
            <a:avLst/>
          </a:prstGeom>
        </p:spPr>
      </p:pic>
      <p:sp>
        <p:nvSpPr>
          <p:cNvPr id="8" name="TextBox 7"/>
          <p:cNvSpPr txBox="1"/>
          <p:nvPr/>
        </p:nvSpPr>
        <p:spPr>
          <a:xfrm>
            <a:off x="839772" y="6376671"/>
            <a:ext cx="4313208" cy="461665"/>
          </a:xfrm>
          <a:prstGeom prst="rect">
            <a:avLst/>
          </a:prstGeom>
          <a:noFill/>
        </p:spPr>
        <p:txBody>
          <a:bodyPr wrap="square" rtlCol="0">
            <a:spAutoFit/>
          </a:bodyPr>
          <a:lstStyle/>
          <a:p>
            <a:r>
              <a:rPr lang="en-US" b="1" baseline="30000" dirty="0">
                <a:solidFill>
                  <a:schemeClr val="bg1"/>
                </a:solidFill>
              </a:rPr>
              <a:t>Office of Coast Survey</a:t>
            </a:r>
            <a:endParaRPr lang="en-US" baseline="30000" dirty="0">
              <a:solidFill>
                <a:schemeClr val="bg1"/>
              </a:solidFill>
            </a:endParaRPr>
          </a:p>
          <a:p>
            <a:r>
              <a:rPr lang="en-US" baseline="30000" dirty="0">
                <a:solidFill>
                  <a:schemeClr val="bg1"/>
                </a:solidFill>
              </a:rPr>
              <a:t>National Oceanic and Atmospheric Administration</a:t>
            </a: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78" y="-15757"/>
            <a:ext cx="12206796" cy="1125466"/>
          </a:xfrm>
          <a:prstGeom prst="rect">
            <a:avLst/>
          </a:prstGeom>
        </p:spPr>
      </p:pic>
      <p:sp>
        <p:nvSpPr>
          <p:cNvPr id="10" name="Rectangle 9"/>
          <p:cNvSpPr/>
          <p:nvPr/>
        </p:nvSpPr>
        <p:spPr>
          <a:xfrm>
            <a:off x="-26636" y="-15757"/>
            <a:ext cx="12231822" cy="111390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3190" y="1098145"/>
            <a:ext cx="12218377" cy="51923"/>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1269" y="365653"/>
            <a:ext cx="12027709" cy="646331"/>
          </a:xfrm>
          <a:prstGeom prst="rect">
            <a:avLst/>
          </a:prstGeom>
        </p:spPr>
        <p:txBody>
          <a:bodyPr wrap="square">
            <a:spAutoFit/>
          </a:bodyPr>
          <a:lstStyle/>
          <a:p>
            <a:r>
              <a:rPr lang="en-US" sz="3600" b="1" dirty="0">
                <a:solidFill>
                  <a:srgbClr val="054698"/>
                </a:solidFill>
              </a:rPr>
              <a:t>SEAIQ-PPU</a:t>
            </a:r>
          </a:p>
        </p:txBody>
      </p:sp>
      <p:pic>
        <p:nvPicPr>
          <p:cNvPr id="2" name="Picture 2">
            <a:extLst>
              <a:ext uri="{FF2B5EF4-FFF2-40B4-BE49-F238E27FC236}">
                <a16:creationId xmlns:a16="http://schemas.microsoft.com/office/drawing/2014/main" id="{5EF0BA8D-BB32-1545-BBA4-345E327B62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00890" y="19664"/>
            <a:ext cx="9174087" cy="6882245"/>
          </a:xfrm>
          <a:prstGeom prst="rect">
            <a:avLst/>
          </a:prstGeom>
        </p:spPr>
      </p:pic>
    </p:spTree>
    <p:extLst>
      <p:ext uri="{BB962C8B-B14F-4D97-AF65-F5344CB8AC3E}">
        <p14:creationId xmlns:p14="http://schemas.microsoft.com/office/powerpoint/2010/main" val="341293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6" name="Rectangle 5"/>
          <p:cNvSpPr/>
          <p:nvPr/>
        </p:nvSpPr>
        <p:spPr>
          <a:xfrm>
            <a:off x="0" y="6213986"/>
            <a:ext cx="12192000" cy="644014"/>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293" y="6272978"/>
            <a:ext cx="533311" cy="533311"/>
          </a:xfrm>
          <a:prstGeom prst="rect">
            <a:avLst/>
          </a:prstGeom>
        </p:spPr>
      </p:pic>
      <p:sp>
        <p:nvSpPr>
          <p:cNvPr id="8" name="TextBox 7"/>
          <p:cNvSpPr txBox="1"/>
          <p:nvPr/>
        </p:nvSpPr>
        <p:spPr>
          <a:xfrm>
            <a:off x="839772" y="6376671"/>
            <a:ext cx="4313208" cy="461665"/>
          </a:xfrm>
          <a:prstGeom prst="rect">
            <a:avLst/>
          </a:prstGeom>
          <a:noFill/>
        </p:spPr>
        <p:txBody>
          <a:bodyPr wrap="square" rtlCol="0">
            <a:spAutoFit/>
          </a:bodyPr>
          <a:lstStyle/>
          <a:p>
            <a:r>
              <a:rPr lang="en-US" b="1" baseline="30000" dirty="0">
                <a:solidFill>
                  <a:schemeClr val="bg1"/>
                </a:solidFill>
              </a:rPr>
              <a:t>Office of Coast Survey</a:t>
            </a:r>
            <a:endParaRPr lang="en-US" baseline="30000" dirty="0">
              <a:solidFill>
                <a:schemeClr val="bg1"/>
              </a:solidFill>
            </a:endParaRPr>
          </a:p>
          <a:p>
            <a:r>
              <a:rPr lang="en-US" baseline="30000" dirty="0">
                <a:solidFill>
                  <a:schemeClr val="bg1"/>
                </a:solidFill>
              </a:rPr>
              <a:t>National Oceanic and Atmospheric Administration</a:t>
            </a: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78" y="-15757"/>
            <a:ext cx="12206796" cy="1125466"/>
          </a:xfrm>
          <a:prstGeom prst="rect">
            <a:avLst/>
          </a:prstGeom>
        </p:spPr>
      </p:pic>
      <p:sp>
        <p:nvSpPr>
          <p:cNvPr id="10" name="Rectangle 9"/>
          <p:cNvSpPr/>
          <p:nvPr/>
        </p:nvSpPr>
        <p:spPr>
          <a:xfrm>
            <a:off x="-26636" y="-15757"/>
            <a:ext cx="12231822" cy="111390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3190" y="1098145"/>
            <a:ext cx="12218377" cy="51923"/>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1269" y="365653"/>
            <a:ext cx="12027709" cy="646331"/>
          </a:xfrm>
          <a:prstGeom prst="rect">
            <a:avLst/>
          </a:prstGeom>
        </p:spPr>
        <p:txBody>
          <a:bodyPr wrap="square">
            <a:spAutoFit/>
          </a:bodyPr>
          <a:lstStyle/>
          <a:p>
            <a:r>
              <a:rPr lang="en-US" sz="3600" b="1" dirty="0">
                <a:solidFill>
                  <a:srgbClr val="054698"/>
                </a:solidFill>
              </a:rPr>
              <a:t>SEAIQ-PPU</a:t>
            </a:r>
          </a:p>
        </p:txBody>
      </p:sp>
      <p:pic>
        <p:nvPicPr>
          <p:cNvPr id="3" name="Picture 3">
            <a:extLst>
              <a:ext uri="{FF2B5EF4-FFF2-40B4-BE49-F238E27FC236}">
                <a16:creationId xmlns:a16="http://schemas.microsoft.com/office/drawing/2014/main" id="{621B0FC7-B59D-3C42-A3E7-F732C0017E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269" y="1491119"/>
            <a:ext cx="5762036" cy="4322582"/>
          </a:xfrm>
          <a:prstGeom prst="rect">
            <a:avLst/>
          </a:prstGeom>
        </p:spPr>
      </p:pic>
      <p:pic>
        <p:nvPicPr>
          <p:cNvPr id="5" name="Picture 12">
            <a:extLst>
              <a:ext uri="{FF2B5EF4-FFF2-40B4-BE49-F238E27FC236}">
                <a16:creationId xmlns:a16="http://schemas.microsoft.com/office/drawing/2014/main" id="{E2AF96A1-4E2E-F94F-A11F-9C891FD7C7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3304" y="1491119"/>
            <a:ext cx="5762035" cy="4322582"/>
          </a:xfrm>
          <a:prstGeom prst="rect">
            <a:avLst/>
          </a:prstGeom>
        </p:spPr>
      </p:pic>
    </p:spTree>
    <p:extLst>
      <p:ext uri="{BB962C8B-B14F-4D97-AF65-F5344CB8AC3E}">
        <p14:creationId xmlns:p14="http://schemas.microsoft.com/office/powerpoint/2010/main" val="351854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 name="Rectangle 10"/>
          <p:cNvSpPr/>
          <p:nvPr/>
        </p:nvSpPr>
        <p:spPr>
          <a:xfrm>
            <a:off x="0" y="6213986"/>
            <a:ext cx="12192000" cy="644014"/>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293" y="6272978"/>
            <a:ext cx="533311" cy="533311"/>
          </a:xfrm>
          <a:prstGeom prst="rect">
            <a:avLst/>
          </a:prstGeom>
        </p:spPr>
      </p:pic>
      <p:sp>
        <p:nvSpPr>
          <p:cNvPr id="13" name="TextBox 12"/>
          <p:cNvSpPr txBox="1"/>
          <p:nvPr/>
        </p:nvSpPr>
        <p:spPr>
          <a:xfrm>
            <a:off x="839772" y="6376671"/>
            <a:ext cx="4313208" cy="461665"/>
          </a:xfrm>
          <a:prstGeom prst="rect">
            <a:avLst/>
          </a:prstGeom>
          <a:noFill/>
        </p:spPr>
        <p:txBody>
          <a:bodyPr wrap="square" rtlCol="0">
            <a:spAutoFit/>
          </a:bodyPr>
          <a:lstStyle/>
          <a:p>
            <a:r>
              <a:rPr lang="en-US" b="1" baseline="30000" dirty="0">
                <a:solidFill>
                  <a:schemeClr val="bg1"/>
                </a:solidFill>
              </a:rPr>
              <a:t>Office of Coast Survey</a:t>
            </a:r>
            <a:endParaRPr lang="en-US" baseline="30000" dirty="0">
              <a:solidFill>
                <a:schemeClr val="bg1"/>
              </a:solidFill>
            </a:endParaRPr>
          </a:p>
          <a:p>
            <a:r>
              <a:rPr lang="en-US" baseline="30000" dirty="0">
                <a:solidFill>
                  <a:schemeClr val="bg1"/>
                </a:solidFill>
              </a:rPr>
              <a:t>National Oceanic and Atmospheric Administration</a:t>
            </a:r>
          </a:p>
        </p:txBody>
      </p:sp>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78" y="-15757"/>
            <a:ext cx="12206796" cy="1125466"/>
          </a:xfrm>
          <a:prstGeom prst="rect">
            <a:avLst/>
          </a:prstGeom>
        </p:spPr>
      </p:pic>
      <p:sp>
        <p:nvSpPr>
          <p:cNvPr id="15" name="Rectangle 14"/>
          <p:cNvSpPr/>
          <p:nvPr/>
        </p:nvSpPr>
        <p:spPr>
          <a:xfrm>
            <a:off x="-26636" y="-15757"/>
            <a:ext cx="12231822" cy="111390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190" y="1098145"/>
            <a:ext cx="12218377" cy="51923"/>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1269" y="365653"/>
            <a:ext cx="12027709" cy="646331"/>
          </a:xfrm>
          <a:prstGeom prst="rect">
            <a:avLst/>
          </a:prstGeom>
        </p:spPr>
        <p:txBody>
          <a:bodyPr wrap="square">
            <a:spAutoFit/>
          </a:bodyPr>
          <a:lstStyle/>
          <a:p>
            <a:r>
              <a:rPr lang="en-US" sz="3600" b="1" dirty="0">
                <a:solidFill>
                  <a:srgbClr val="054698"/>
                </a:solidFill>
              </a:rPr>
              <a:t>Tides and Currents</a:t>
            </a:r>
          </a:p>
        </p:txBody>
      </p:sp>
      <p:pic>
        <p:nvPicPr>
          <p:cNvPr id="2" name="Picture 2">
            <a:extLst>
              <a:ext uri="{FF2B5EF4-FFF2-40B4-BE49-F238E27FC236}">
                <a16:creationId xmlns:a16="http://schemas.microsoft.com/office/drawing/2014/main" id="{B4811199-C56A-5048-B5D6-3F13B03EA0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3845" y="1150067"/>
            <a:ext cx="6144883" cy="4609787"/>
          </a:xfrm>
          <a:prstGeom prst="rect">
            <a:avLst/>
          </a:prstGeom>
        </p:spPr>
      </p:pic>
      <p:pic>
        <p:nvPicPr>
          <p:cNvPr id="4" name="Picture 4">
            <a:extLst>
              <a:ext uri="{FF2B5EF4-FFF2-40B4-BE49-F238E27FC236}">
                <a16:creationId xmlns:a16="http://schemas.microsoft.com/office/drawing/2014/main" id="{E29E2218-9FEA-C046-9D80-7586EC4A4E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46" y="1162393"/>
            <a:ext cx="6128453" cy="4597462"/>
          </a:xfrm>
          <a:prstGeom prst="rect">
            <a:avLst/>
          </a:prstGeom>
        </p:spPr>
      </p:pic>
    </p:spTree>
    <p:extLst>
      <p:ext uri="{BB962C8B-B14F-4D97-AF65-F5344CB8AC3E}">
        <p14:creationId xmlns:p14="http://schemas.microsoft.com/office/powerpoint/2010/main" val="43422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4" name="Rectangle 3"/>
          <p:cNvSpPr/>
          <p:nvPr/>
        </p:nvSpPr>
        <p:spPr>
          <a:xfrm>
            <a:off x="0" y="6213986"/>
            <a:ext cx="12192000" cy="644014"/>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293" y="6272978"/>
            <a:ext cx="533311" cy="533311"/>
          </a:xfrm>
          <a:prstGeom prst="rect">
            <a:avLst/>
          </a:prstGeom>
        </p:spPr>
      </p:pic>
      <p:sp>
        <p:nvSpPr>
          <p:cNvPr id="6" name="TextBox 5"/>
          <p:cNvSpPr txBox="1"/>
          <p:nvPr/>
        </p:nvSpPr>
        <p:spPr>
          <a:xfrm>
            <a:off x="839772" y="6376671"/>
            <a:ext cx="4313208" cy="461665"/>
          </a:xfrm>
          <a:prstGeom prst="rect">
            <a:avLst/>
          </a:prstGeom>
          <a:noFill/>
        </p:spPr>
        <p:txBody>
          <a:bodyPr wrap="square" rtlCol="0">
            <a:spAutoFit/>
          </a:bodyPr>
          <a:lstStyle/>
          <a:p>
            <a:r>
              <a:rPr lang="en-US" b="1" baseline="30000" dirty="0">
                <a:solidFill>
                  <a:schemeClr val="bg1"/>
                </a:solidFill>
              </a:rPr>
              <a:t>Office of Coast Survey</a:t>
            </a:r>
            <a:endParaRPr lang="en-US" baseline="30000" dirty="0">
              <a:solidFill>
                <a:schemeClr val="bg1"/>
              </a:solidFill>
            </a:endParaRPr>
          </a:p>
          <a:p>
            <a:r>
              <a:rPr lang="en-US" baseline="30000" dirty="0">
                <a:solidFill>
                  <a:schemeClr val="bg1"/>
                </a:solidFill>
              </a:rPr>
              <a:t>National Oceanic and Atmospheric Administration</a:t>
            </a: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78" y="-15757"/>
            <a:ext cx="12206796" cy="1125466"/>
          </a:xfrm>
          <a:prstGeom prst="rect">
            <a:avLst/>
          </a:prstGeom>
        </p:spPr>
      </p:pic>
      <p:sp>
        <p:nvSpPr>
          <p:cNvPr id="8" name="Rectangle 7"/>
          <p:cNvSpPr/>
          <p:nvPr/>
        </p:nvSpPr>
        <p:spPr>
          <a:xfrm>
            <a:off x="-26636" y="-15757"/>
            <a:ext cx="12231822" cy="111390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190" y="1098145"/>
            <a:ext cx="12218377" cy="51923"/>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1269" y="365653"/>
            <a:ext cx="12027709" cy="646331"/>
          </a:xfrm>
          <a:prstGeom prst="rect">
            <a:avLst/>
          </a:prstGeom>
        </p:spPr>
        <p:txBody>
          <a:bodyPr wrap="square">
            <a:spAutoFit/>
          </a:bodyPr>
          <a:lstStyle/>
          <a:p>
            <a:r>
              <a:rPr lang="en-US" sz="3600" b="1" dirty="0">
                <a:solidFill>
                  <a:srgbClr val="054698"/>
                </a:solidFill>
              </a:rPr>
              <a:t>Surface Currents/S-111</a:t>
            </a:r>
          </a:p>
        </p:txBody>
      </p:sp>
      <p:pic>
        <p:nvPicPr>
          <p:cNvPr id="76" name="Google Shape;76;p16"/>
          <p:cNvPicPr preferRelativeResize="0"/>
          <p:nvPr/>
        </p:nvPicPr>
        <p:blipFill>
          <a:blip r:embed="rId5">
            <a:alphaModFix/>
          </a:blip>
          <a:stretch>
            <a:fillRect/>
          </a:stretch>
        </p:blipFill>
        <p:spPr>
          <a:xfrm>
            <a:off x="2731044" y="1272394"/>
            <a:ext cx="6245688" cy="4822781"/>
          </a:xfrm>
          <a:prstGeom prst="rect">
            <a:avLst/>
          </a:prstGeom>
          <a:noFill/>
          <a:ln>
            <a:noFill/>
          </a:ln>
        </p:spPr>
      </p:pic>
    </p:spTree>
    <p:extLst>
      <p:ext uri="{BB962C8B-B14F-4D97-AF65-F5344CB8AC3E}">
        <p14:creationId xmlns:p14="http://schemas.microsoft.com/office/powerpoint/2010/main" val="247497545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2422</TotalTime>
  <Words>1101</Words>
  <Application>Microsoft Office PowerPoint</Application>
  <PresentationFormat>Widescreen</PresentationFormat>
  <Paragraphs>45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Crossett</dc:creator>
  <cp:lastModifiedBy>Alberto Costaneves</cp:lastModifiedBy>
  <cp:revision>70</cp:revision>
  <dcterms:created xsi:type="dcterms:W3CDTF">2017-03-02T00:26:29Z</dcterms:created>
  <dcterms:modified xsi:type="dcterms:W3CDTF">2019-06-07T13:23:17Z</dcterms:modified>
</cp:coreProperties>
</file>